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7"/>
  </p:notesMasterIdLst>
  <p:sldIdLst>
    <p:sldId id="258" r:id="rId2"/>
    <p:sldId id="259" r:id="rId3"/>
    <p:sldId id="264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4B47-6A42-4C19-9861-F2E753F124E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985CC-6BE5-4DD6-BE37-F8CCAB793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985CC-6BE5-4DD6-BE37-F8CCAB793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2/3/2014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64AE-8EC5-4194-B47C-4839166A1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lysistech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838200" y="1219204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54628" name="AutoShape 4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3283930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29" name="AutoShape 5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4082563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0" name="AutoShape 6" descr="http://www.electronics-cooling.com/assets/images/2002_november_cc_table2_formula.jpg"/>
          <p:cNvSpPr>
            <a:spLocks noChangeAspect="1" noChangeArrowheads="1"/>
          </p:cNvSpPr>
          <p:nvPr/>
        </p:nvSpPr>
        <p:spPr bwMode="auto">
          <a:xfrm>
            <a:off x="4964723" y="2628906"/>
            <a:ext cx="457200" cy="525463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1" name="AutoShape 7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244007" y="2789244"/>
            <a:ext cx="149469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2" name="AutoShape 8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7174523" y="2789244"/>
            <a:ext cx="148004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4635" name="AutoShape 11"/>
          <p:cNvSpPr>
            <a:spLocks noChangeArrowheads="1"/>
          </p:cNvSpPr>
          <p:nvPr/>
        </p:nvSpPr>
        <p:spPr bwMode="auto">
          <a:xfrm>
            <a:off x="1447803" y="1701801"/>
            <a:ext cx="6336323" cy="2387600"/>
          </a:xfrm>
          <a:prstGeom prst="horizontalScroll">
            <a:avLst>
              <a:gd name="adj" fmla="val 13662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2400" dirty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8000"/>
                </a:solidFill>
                <a:latin typeface="Arial" charset="0"/>
              </a:rPr>
              <a:t>5.Linear Superposition Principle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8000"/>
                </a:solidFill>
                <a:latin typeface="Arial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Arial" charset="0"/>
              </a:rPr>
              <a:t>For Experiments</a:t>
            </a:r>
            <a:r>
              <a:rPr lang="en-US" sz="2800" dirty="0">
                <a:solidFill>
                  <a:srgbClr val="008000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en-US" sz="2800" dirty="0">
              <a:solidFill>
                <a:srgbClr val="008000"/>
              </a:solidFill>
              <a:latin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62555" y="3810006"/>
            <a:ext cx="5404339" cy="1389063"/>
            <a:chOff x="1576" y="2632"/>
            <a:chExt cx="3688" cy="875"/>
          </a:xfrm>
        </p:grpSpPr>
        <p:sp>
          <p:nvSpPr>
            <p:cNvPr id="154638" name="Text Box 14"/>
            <p:cNvSpPr txBox="1">
              <a:spLocks noChangeArrowheads="1"/>
            </p:cNvSpPr>
            <p:nvPr/>
          </p:nvSpPr>
          <p:spPr bwMode="auto">
            <a:xfrm>
              <a:off x="1576" y="2984"/>
              <a:ext cx="3040" cy="52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1200"/>
                <a:t>This technique is extremely useful for effective thermal resistance characterization of thermal models of Multi-Chip modules, hybrid device,or devices having multiple heat sources. It can also be used to verify the computer models.</a:t>
              </a:r>
            </a:p>
          </p:txBody>
        </p:sp>
        <p:sp>
          <p:nvSpPr>
            <p:cNvPr id="154639" name="AutoShape 15"/>
            <p:cNvSpPr>
              <a:spLocks noChangeArrowheads="1"/>
            </p:cNvSpPr>
            <p:nvPr/>
          </p:nvSpPr>
          <p:spPr bwMode="auto">
            <a:xfrm flipH="1" flipV="1">
              <a:off x="4752" y="2632"/>
              <a:ext cx="512" cy="864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4654062" y="5562605"/>
            <a:ext cx="4056185" cy="646331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Main Concept (superposition principle) is extracted from Analysis Tec Inc. (</a:t>
            </a:r>
            <a:r>
              <a:rPr lang="en-US" sz="1200">
                <a:hlinkClick r:id="rId3"/>
              </a:rPr>
              <a:t>www.analysistech.com</a:t>
            </a:r>
            <a:r>
              <a:rPr lang="en-US" sz="1200"/>
              <a:t>) and from the reference articles.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1295400" y="533400"/>
            <a:ext cx="5972908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 u="sng" dirty="0"/>
              <a:t>Thermal evaluation of stacked die packages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            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5" grpId="0" animBg="1" autoUpdateAnimBg="0"/>
      <p:bldP spid="15464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838200" y="1219204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50531" name="AutoShape 3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3283930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0532" name="AutoShape 4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4082563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0533" name="AutoShape 5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021269" y="2039944"/>
            <a:ext cx="149469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0534" name="AutoShape 6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951786" y="2039944"/>
            <a:ext cx="148004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773727" y="1422401"/>
            <a:ext cx="4665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Linear conductor bar with uniform heat sources 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937847" y="2654300"/>
            <a:ext cx="4583723" cy="6477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902680" y="2679701"/>
            <a:ext cx="4654063" cy="584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>
            <a:off x="1184031" y="31496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633048" y="3683005"/>
            <a:ext cx="1090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Conductor bar</a:t>
            </a:r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>
            <a:off x="5486400" y="33020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5122988" y="3721105"/>
            <a:ext cx="785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Insulation</a:t>
            </a:r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5978770" y="2159002"/>
            <a:ext cx="2579077" cy="213904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i="1"/>
              <a:t>Specification:</a:t>
            </a:r>
          </a:p>
          <a:p>
            <a:pPr algn="l">
              <a:spcBef>
                <a:spcPct val="50000"/>
              </a:spcBef>
            </a:pPr>
            <a:r>
              <a:rPr lang="en-US" sz="1400"/>
              <a:t>Insulated conductor bar</a:t>
            </a:r>
          </a:p>
          <a:p>
            <a:pPr algn="l">
              <a:spcBef>
                <a:spcPct val="50000"/>
              </a:spcBef>
            </a:pPr>
            <a:r>
              <a:rPr lang="en-US" sz="1400"/>
              <a:t>No insulation at the ends.</a:t>
            </a:r>
          </a:p>
          <a:p>
            <a:pPr algn="l">
              <a:spcBef>
                <a:spcPct val="50000"/>
              </a:spcBef>
            </a:pPr>
            <a:r>
              <a:rPr lang="en-US" sz="1400"/>
              <a:t>Both ends are at fixed temperature</a:t>
            </a:r>
          </a:p>
          <a:p>
            <a:pPr algn="l">
              <a:spcBef>
                <a:spcPct val="50000"/>
              </a:spcBef>
            </a:pPr>
            <a:r>
              <a:rPr lang="en-US" sz="1400"/>
              <a:t>Single heat source is operating</a:t>
            </a:r>
          </a:p>
          <a:p>
            <a:pPr>
              <a:spcBef>
                <a:spcPct val="50000"/>
              </a:spcBef>
            </a:pPr>
            <a:endParaRPr lang="en-US" sz="1400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99293" y="4203705"/>
            <a:ext cx="8944708" cy="2151063"/>
            <a:chOff x="136" y="2648"/>
            <a:chExt cx="6104" cy="1355"/>
          </a:xfrm>
        </p:grpSpPr>
        <p:sp>
          <p:nvSpPr>
            <p:cNvPr id="150544" name="Line 16"/>
            <p:cNvSpPr>
              <a:spLocks noChangeShapeType="1"/>
            </p:cNvSpPr>
            <p:nvPr/>
          </p:nvSpPr>
          <p:spPr bwMode="auto">
            <a:xfrm>
              <a:off x="624" y="2728"/>
              <a:ext cx="0" cy="824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5" name="Line 17"/>
            <p:cNvSpPr>
              <a:spLocks noChangeShapeType="1"/>
            </p:cNvSpPr>
            <p:nvPr/>
          </p:nvSpPr>
          <p:spPr bwMode="auto">
            <a:xfrm>
              <a:off x="3800" y="2776"/>
              <a:ext cx="0" cy="816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6" name="Line 18"/>
            <p:cNvSpPr>
              <a:spLocks noChangeShapeType="1"/>
            </p:cNvSpPr>
            <p:nvPr/>
          </p:nvSpPr>
          <p:spPr bwMode="auto">
            <a:xfrm>
              <a:off x="624" y="3528"/>
              <a:ext cx="3184" cy="0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7" name="Line 19"/>
            <p:cNvSpPr>
              <a:spLocks noChangeShapeType="1"/>
            </p:cNvSpPr>
            <p:nvPr/>
          </p:nvSpPr>
          <p:spPr bwMode="auto">
            <a:xfrm>
              <a:off x="1680" y="3056"/>
              <a:ext cx="0" cy="5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8" name="Line 20"/>
            <p:cNvSpPr>
              <a:spLocks noChangeShapeType="1"/>
            </p:cNvSpPr>
            <p:nvPr/>
          </p:nvSpPr>
          <p:spPr bwMode="auto">
            <a:xfrm flipV="1">
              <a:off x="624" y="2856"/>
              <a:ext cx="1728" cy="5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9" name="Line 21"/>
            <p:cNvSpPr>
              <a:spLocks noChangeShapeType="1"/>
            </p:cNvSpPr>
            <p:nvPr/>
          </p:nvSpPr>
          <p:spPr bwMode="auto">
            <a:xfrm>
              <a:off x="2352" y="2856"/>
              <a:ext cx="1440" cy="5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0" name="Oval 22"/>
            <p:cNvSpPr>
              <a:spLocks noChangeArrowheads="1"/>
            </p:cNvSpPr>
            <p:nvPr/>
          </p:nvSpPr>
          <p:spPr bwMode="auto">
            <a:xfrm>
              <a:off x="1536" y="2800"/>
              <a:ext cx="296" cy="1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1" name="Text Box 23"/>
            <p:cNvSpPr txBox="1">
              <a:spLocks noChangeArrowheads="1"/>
            </p:cNvSpPr>
            <p:nvPr/>
          </p:nvSpPr>
          <p:spPr bwMode="auto">
            <a:xfrm>
              <a:off x="1600" y="2816"/>
              <a:ext cx="2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50552" name="Text Box 24"/>
            <p:cNvSpPr txBox="1">
              <a:spLocks noChangeArrowheads="1"/>
            </p:cNvSpPr>
            <p:nvPr/>
          </p:nvSpPr>
          <p:spPr bwMode="auto">
            <a:xfrm>
              <a:off x="1640" y="3712"/>
              <a:ext cx="10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/>
                <a:t>Heat source @ “2”-Active</a:t>
              </a:r>
            </a:p>
          </p:txBody>
        </p:sp>
        <p:sp>
          <p:nvSpPr>
            <p:cNvPr id="150553" name="Line 25"/>
            <p:cNvSpPr>
              <a:spLocks noChangeShapeType="1"/>
            </p:cNvSpPr>
            <p:nvPr/>
          </p:nvSpPr>
          <p:spPr bwMode="auto">
            <a:xfrm flipH="1">
              <a:off x="480" y="3056"/>
              <a:ext cx="1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4" name="Line 26"/>
            <p:cNvSpPr>
              <a:spLocks noChangeShapeType="1"/>
            </p:cNvSpPr>
            <p:nvPr/>
          </p:nvSpPr>
          <p:spPr bwMode="auto">
            <a:xfrm>
              <a:off x="2344" y="2840"/>
              <a:ext cx="0" cy="7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5" name="Oval 27"/>
            <p:cNvSpPr>
              <a:spLocks noChangeArrowheads="1"/>
            </p:cNvSpPr>
            <p:nvPr/>
          </p:nvSpPr>
          <p:spPr bwMode="auto">
            <a:xfrm>
              <a:off x="2216" y="2648"/>
              <a:ext cx="296" cy="1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6" name="Text Box 28"/>
            <p:cNvSpPr txBox="1">
              <a:spLocks noChangeArrowheads="1"/>
            </p:cNvSpPr>
            <p:nvPr/>
          </p:nvSpPr>
          <p:spPr bwMode="auto">
            <a:xfrm>
              <a:off x="2304" y="2648"/>
              <a:ext cx="20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50557" name="Text Box 29"/>
            <p:cNvSpPr txBox="1">
              <a:spLocks noChangeArrowheads="1"/>
            </p:cNvSpPr>
            <p:nvPr/>
          </p:nvSpPr>
          <p:spPr bwMode="auto">
            <a:xfrm>
              <a:off x="136" y="2920"/>
              <a:ext cx="4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</a:t>
              </a:r>
              <a:r>
                <a:rPr lang="en-US"/>
                <a:t>12</a:t>
              </a:r>
            </a:p>
          </p:txBody>
        </p:sp>
        <p:sp>
          <p:nvSpPr>
            <p:cNvPr id="150558" name="Line 30"/>
            <p:cNvSpPr>
              <a:spLocks noChangeShapeType="1"/>
            </p:cNvSpPr>
            <p:nvPr/>
          </p:nvSpPr>
          <p:spPr bwMode="auto">
            <a:xfrm>
              <a:off x="2344" y="2864"/>
              <a:ext cx="151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59" name="Text Box 31"/>
            <p:cNvSpPr txBox="1">
              <a:spLocks noChangeArrowheads="1"/>
            </p:cNvSpPr>
            <p:nvPr/>
          </p:nvSpPr>
          <p:spPr bwMode="auto">
            <a:xfrm>
              <a:off x="3760" y="2728"/>
              <a:ext cx="4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</a:t>
              </a:r>
              <a:r>
                <a:rPr lang="en-US"/>
                <a:t>22</a:t>
              </a:r>
            </a:p>
          </p:txBody>
        </p:sp>
        <p:sp>
          <p:nvSpPr>
            <p:cNvPr id="150560" name="Text Box 32"/>
            <p:cNvSpPr txBox="1">
              <a:spLocks noChangeArrowheads="1"/>
            </p:cNvSpPr>
            <p:nvPr/>
          </p:nvSpPr>
          <p:spPr bwMode="auto">
            <a:xfrm>
              <a:off x="400" y="3504"/>
              <a:ext cx="4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  <a:endParaRPr lang="en-US"/>
            </a:p>
          </p:txBody>
        </p:sp>
        <p:sp>
          <p:nvSpPr>
            <p:cNvPr id="150561" name="Text Box 33"/>
            <p:cNvSpPr txBox="1">
              <a:spLocks noChangeArrowheads="1"/>
            </p:cNvSpPr>
            <p:nvPr/>
          </p:nvSpPr>
          <p:spPr bwMode="auto">
            <a:xfrm>
              <a:off x="3600" y="3472"/>
              <a:ext cx="4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L</a:t>
              </a:r>
              <a:endParaRPr lang="en-US"/>
            </a:p>
          </p:txBody>
        </p:sp>
        <p:sp>
          <p:nvSpPr>
            <p:cNvPr id="150562" name="Text Box 34"/>
            <p:cNvSpPr txBox="1">
              <a:spLocks noChangeArrowheads="1"/>
            </p:cNvSpPr>
            <p:nvPr/>
          </p:nvSpPr>
          <p:spPr bwMode="auto">
            <a:xfrm>
              <a:off x="3656" y="3304"/>
              <a:ext cx="4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To</a:t>
              </a:r>
              <a:endParaRPr lang="en-US"/>
            </a:p>
          </p:txBody>
        </p:sp>
        <p:sp>
          <p:nvSpPr>
            <p:cNvPr id="150563" name="Text Box 35"/>
            <p:cNvSpPr txBox="1">
              <a:spLocks noChangeArrowheads="1"/>
            </p:cNvSpPr>
            <p:nvPr/>
          </p:nvSpPr>
          <p:spPr bwMode="auto">
            <a:xfrm>
              <a:off x="312" y="3312"/>
              <a:ext cx="4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To</a:t>
              </a:r>
              <a:endParaRPr lang="en-US"/>
            </a:p>
          </p:txBody>
        </p:sp>
        <p:sp>
          <p:nvSpPr>
            <p:cNvPr id="150564" name="Text Box 36"/>
            <p:cNvSpPr txBox="1">
              <a:spLocks noChangeArrowheads="1"/>
            </p:cNvSpPr>
            <p:nvPr/>
          </p:nvSpPr>
          <p:spPr bwMode="auto">
            <a:xfrm>
              <a:off x="4144" y="3000"/>
              <a:ext cx="2096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Temperature profile for point-heat-sources in an insulated bar of length ‘L’ with ends at fixed temperature</a:t>
              </a:r>
            </a:p>
          </p:txBody>
        </p:sp>
        <p:sp>
          <p:nvSpPr>
            <p:cNvPr id="150565" name="AutoShape 37"/>
            <p:cNvSpPr>
              <a:spLocks noChangeArrowheads="1"/>
            </p:cNvSpPr>
            <p:nvPr/>
          </p:nvSpPr>
          <p:spPr bwMode="auto">
            <a:xfrm flipH="1">
              <a:off x="3808" y="2928"/>
              <a:ext cx="2336" cy="568"/>
            </a:xfrm>
            <a:prstGeom prst="homePlate">
              <a:avLst>
                <a:gd name="adj" fmla="val 102817"/>
              </a:avLst>
            </a:prstGeom>
            <a:noFill/>
            <a:ln w="31750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567" name="Oval 39"/>
          <p:cNvSpPr>
            <a:spLocks noChangeArrowheads="1"/>
          </p:cNvSpPr>
          <p:nvPr/>
        </p:nvSpPr>
        <p:spPr bwMode="auto">
          <a:xfrm>
            <a:off x="2274278" y="2895600"/>
            <a:ext cx="375139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8" name="Oval 40"/>
          <p:cNvSpPr>
            <a:spLocks noChangeArrowheads="1"/>
          </p:cNvSpPr>
          <p:nvPr/>
        </p:nvSpPr>
        <p:spPr bwMode="auto">
          <a:xfrm>
            <a:off x="3247295" y="2882900"/>
            <a:ext cx="375139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9" name="Text Box 41"/>
          <p:cNvSpPr txBox="1">
            <a:spLocks noChangeArrowheads="1"/>
          </p:cNvSpPr>
          <p:nvPr/>
        </p:nvSpPr>
        <p:spPr bwMode="auto">
          <a:xfrm>
            <a:off x="2332893" y="2921000"/>
            <a:ext cx="2579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50570" name="Text Box 42"/>
          <p:cNvSpPr txBox="1">
            <a:spLocks noChangeArrowheads="1"/>
          </p:cNvSpPr>
          <p:nvPr/>
        </p:nvSpPr>
        <p:spPr bwMode="auto">
          <a:xfrm>
            <a:off x="3352804" y="2870200"/>
            <a:ext cx="211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50571" name="Line 43"/>
          <p:cNvSpPr>
            <a:spLocks noChangeShapeType="1"/>
          </p:cNvSpPr>
          <p:nvPr/>
        </p:nvSpPr>
        <p:spPr bwMode="auto">
          <a:xfrm>
            <a:off x="2461849" y="3136900"/>
            <a:ext cx="1359877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72" name="Line 44"/>
          <p:cNvSpPr>
            <a:spLocks noChangeShapeType="1"/>
          </p:cNvSpPr>
          <p:nvPr/>
        </p:nvSpPr>
        <p:spPr bwMode="auto">
          <a:xfrm>
            <a:off x="3376249" y="3086100"/>
            <a:ext cx="422031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73" name="Text Box 45"/>
          <p:cNvSpPr txBox="1">
            <a:spLocks noChangeArrowheads="1"/>
          </p:cNvSpPr>
          <p:nvPr/>
        </p:nvSpPr>
        <p:spPr bwMode="auto">
          <a:xfrm>
            <a:off x="3692770" y="3695702"/>
            <a:ext cx="9964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Internally embedded Heat sources</a:t>
            </a:r>
          </a:p>
        </p:txBody>
      </p:sp>
      <p:sp>
        <p:nvSpPr>
          <p:cNvPr id="150574" name="Line 46"/>
          <p:cNvSpPr>
            <a:spLocks noChangeShapeType="1"/>
          </p:cNvSpPr>
          <p:nvPr/>
        </p:nvSpPr>
        <p:spPr bwMode="auto">
          <a:xfrm flipH="1" flipV="1">
            <a:off x="668218" y="2362200"/>
            <a:ext cx="222739" cy="57150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75" name="Text Box 47"/>
          <p:cNvSpPr txBox="1">
            <a:spLocks noChangeArrowheads="1"/>
          </p:cNvSpPr>
          <p:nvPr/>
        </p:nvSpPr>
        <p:spPr bwMode="auto">
          <a:xfrm>
            <a:off x="4" y="1955804"/>
            <a:ext cx="1488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Infinite Heat Sink at both ends at To</a:t>
            </a:r>
          </a:p>
        </p:txBody>
      </p:sp>
      <p:sp>
        <p:nvSpPr>
          <p:cNvPr id="150576" name="Text Box 48"/>
          <p:cNvSpPr txBox="1">
            <a:spLocks noChangeArrowheads="1"/>
          </p:cNvSpPr>
          <p:nvPr/>
        </p:nvSpPr>
        <p:spPr bwMode="auto">
          <a:xfrm>
            <a:off x="1066801" y="431801"/>
            <a:ext cx="6201508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 u="sng" dirty="0"/>
              <a:t>Thermal evaluation of stacked die packages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            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752600" y="3352805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</p:txBody>
      </p:sp>
      <p:sp>
        <p:nvSpPr>
          <p:cNvPr id="153604" name="AutoShape 4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3283930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05" name="AutoShape 5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4082563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06" name="AutoShape 6" descr="http://www.electronics-cooling.com/assets/images/2002_november_cc_table2_formula.jpg"/>
          <p:cNvSpPr>
            <a:spLocks noChangeAspect="1" noChangeArrowheads="1"/>
          </p:cNvSpPr>
          <p:nvPr/>
        </p:nvSpPr>
        <p:spPr bwMode="auto">
          <a:xfrm>
            <a:off x="4964723" y="2628906"/>
            <a:ext cx="457200" cy="525463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07" name="AutoShape 7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244007" y="2789244"/>
            <a:ext cx="149469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08" name="AutoShape 8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7174523" y="2789244"/>
            <a:ext cx="148004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990600" y="1346202"/>
            <a:ext cx="7010400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eaLnBrk="1" hangingPunct="1">
              <a:spcBef>
                <a:spcPct val="50000"/>
              </a:spcBef>
              <a:buFontTx/>
              <a:buChar char="•"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This superposition solution can be similarly expressed in terms of thermal resistances: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	R11=(T11-To)/Q1</a:t>
            </a:r>
          </a:p>
          <a:p>
            <a:pPr marL="914400" lvl="1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14400" lvl="1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Thermal resistance manipulations can be cast in matrix form for convenience in our case of two heat sources:</a:t>
            </a:r>
          </a:p>
          <a:p>
            <a:pPr marL="914400" lvl="1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</a:t>
            </a:r>
          </a:p>
          <a:p>
            <a:pPr marL="914400" lvl="1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R11	R12      	Q1		T1-To	</a:t>
            </a:r>
          </a:p>
          <a:p>
            <a:pPr marL="914400" lvl="1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R21	R22	Q2		T2-To</a:t>
            </a:r>
          </a:p>
          <a:p>
            <a:pPr marL="914400" lvl="1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14400" lvl="1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2286000" lvl="4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		R         Q       =    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</a:t>
            </a:r>
          </a:p>
          <a:p>
            <a:pPr marL="914400" lvl="1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914400" lvl="1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l" eaLnBrk="1" hangingPunct="1">
              <a:spcBef>
                <a:spcPct val="50000"/>
              </a:spcBef>
              <a:buFontTx/>
              <a:buChar char="•"/>
            </a:pPr>
            <a:endParaRPr lang="en-US" sz="14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 algn="l" eaLnBrk="1" hangingPunct="1">
              <a:spcBef>
                <a:spcPct val="50000"/>
              </a:spcBef>
            </a:pP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3611" name="AutoShape 11"/>
          <p:cNvSpPr>
            <a:spLocks noChangeArrowheads="1"/>
          </p:cNvSpPr>
          <p:nvPr/>
        </p:nvSpPr>
        <p:spPr bwMode="auto">
          <a:xfrm>
            <a:off x="1905000" y="3149601"/>
            <a:ext cx="1447800" cy="711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3733804" y="3200400"/>
            <a:ext cx="363415" cy="5461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3" name="AutoShape 13"/>
          <p:cNvSpPr>
            <a:spLocks noChangeArrowheads="1"/>
          </p:cNvSpPr>
          <p:nvPr/>
        </p:nvSpPr>
        <p:spPr bwMode="auto">
          <a:xfrm>
            <a:off x="5486401" y="3048000"/>
            <a:ext cx="715108" cy="762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3505202" y="3276601"/>
            <a:ext cx="785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*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4747850" y="3302005"/>
            <a:ext cx="703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53616" name="AutoShape 16"/>
          <p:cNvSpPr>
            <a:spLocks noChangeArrowheads="1"/>
          </p:cNvSpPr>
          <p:nvPr/>
        </p:nvSpPr>
        <p:spPr bwMode="auto">
          <a:xfrm>
            <a:off x="3810003" y="4419600"/>
            <a:ext cx="164123" cy="304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18" name="AutoShape 18"/>
          <p:cNvSpPr>
            <a:spLocks noChangeArrowheads="1"/>
          </p:cNvSpPr>
          <p:nvPr/>
        </p:nvSpPr>
        <p:spPr bwMode="auto">
          <a:xfrm>
            <a:off x="4876801" y="4406900"/>
            <a:ext cx="381000" cy="3429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3938956" y="4419604"/>
            <a:ext cx="785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*</a:t>
            </a:r>
          </a:p>
        </p:txBody>
      </p:sp>
      <p:sp>
        <p:nvSpPr>
          <p:cNvPr id="153621" name="Rectangle 21"/>
          <p:cNvSpPr>
            <a:spLocks noChangeArrowheads="1"/>
          </p:cNvSpPr>
          <p:nvPr/>
        </p:nvSpPr>
        <p:spPr bwMode="auto">
          <a:xfrm>
            <a:off x="1524001" y="2819400"/>
            <a:ext cx="5533292" cy="1447800"/>
          </a:xfrm>
          <a:prstGeom prst="rect">
            <a:avLst/>
          </a:prstGeom>
          <a:noFill/>
          <a:ln w="38100" cmpd="dbl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2" name="AutoShape 22"/>
          <p:cNvSpPr>
            <a:spLocks/>
          </p:cNvSpPr>
          <p:nvPr/>
        </p:nvSpPr>
        <p:spPr bwMode="auto">
          <a:xfrm rot="-5400000">
            <a:off x="2880459" y="2910743"/>
            <a:ext cx="241300" cy="2344615"/>
          </a:xfrm>
          <a:prstGeom prst="leftBrace">
            <a:avLst>
              <a:gd name="adj1" fmla="val 87719"/>
              <a:gd name="adj2" fmla="val 50000"/>
            </a:avLst>
          </a:prstGeom>
          <a:noFill/>
          <a:ln w="9525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3" name="Line 23"/>
          <p:cNvSpPr>
            <a:spLocks noChangeShapeType="1"/>
          </p:cNvSpPr>
          <p:nvPr/>
        </p:nvSpPr>
        <p:spPr bwMode="auto">
          <a:xfrm flipH="1">
            <a:off x="2239111" y="4102100"/>
            <a:ext cx="644769" cy="72390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1060940" y="4902200"/>
            <a:ext cx="2368063" cy="738664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200">
                <a:solidFill>
                  <a:srgbClr val="66CCFF"/>
                </a:solidFill>
              </a:rPr>
              <a:t>This will yield the required Junction</a:t>
            </a:r>
          </a:p>
          <a:p>
            <a:pPr algn="just">
              <a:spcBef>
                <a:spcPct val="50000"/>
              </a:spcBef>
            </a:pPr>
            <a:r>
              <a:rPr lang="en-US" sz="1200">
                <a:solidFill>
                  <a:srgbClr val="66CCFF"/>
                </a:solidFill>
              </a:rPr>
              <a:t>temperatures of the chips</a:t>
            </a:r>
          </a:p>
        </p:txBody>
      </p:sp>
      <p:sp>
        <p:nvSpPr>
          <p:cNvPr id="153625" name="Rectangle 25"/>
          <p:cNvSpPr>
            <a:spLocks noChangeArrowheads="1"/>
          </p:cNvSpPr>
          <p:nvPr/>
        </p:nvSpPr>
        <p:spPr bwMode="auto">
          <a:xfrm>
            <a:off x="3657600" y="4343400"/>
            <a:ext cx="1828800" cy="469900"/>
          </a:xfrm>
          <a:prstGeom prst="rect">
            <a:avLst/>
          </a:prstGeom>
          <a:noFill/>
          <a:ln w="38100" cmpd="dbl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6" name="Line 26"/>
          <p:cNvSpPr>
            <a:spLocks noChangeShapeType="1"/>
          </p:cNvSpPr>
          <p:nvPr/>
        </p:nvSpPr>
        <p:spPr bwMode="auto">
          <a:xfrm>
            <a:off x="2133602" y="3048000"/>
            <a:ext cx="104335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53627" name="Line 27"/>
          <p:cNvSpPr>
            <a:spLocks noChangeShapeType="1"/>
          </p:cNvSpPr>
          <p:nvPr/>
        </p:nvSpPr>
        <p:spPr bwMode="auto">
          <a:xfrm>
            <a:off x="4191000" y="3213100"/>
            <a:ext cx="0" cy="596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8" name="AutoShape 28"/>
          <p:cNvSpPr>
            <a:spLocks noChangeArrowheads="1"/>
          </p:cNvSpPr>
          <p:nvPr/>
        </p:nvSpPr>
        <p:spPr bwMode="auto">
          <a:xfrm>
            <a:off x="5849817" y="4305300"/>
            <a:ext cx="961292" cy="4191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1371601" y="431801"/>
            <a:ext cx="5896708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 u="sng" dirty="0"/>
              <a:t>Thermal evaluation of stacked die packages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                     </a:t>
            </a:r>
            <a:endParaRPr lang="en-US" sz="2000" dirty="0"/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auto">
          <a:xfrm>
            <a:off x="4255479" y="4419600"/>
            <a:ext cx="164123" cy="304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1219204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752600" y="3352805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</p:txBody>
      </p:sp>
      <p:sp>
        <p:nvSpPr>
          <p:cNvPr id="132101" name="AutoShape 5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3283930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2102" name="AutoShape 6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4082563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2103" name="AutoShape 7" descr="http://www.electronics-cooling.com/assets/images/2002_november_cc_table2_formula.jpg"/>
          <p:cNvSpPr>
            <a:spLocks noChangeAspect="1" noChangeArrowheads="1"/>
          </p:cNvSpPr>
          <p:nvPr/>
        </p:nvSpPr>
        <p:spPr bwMode="auto">
          <a:xfrm>
            <a:off x="4964723" y="2628906"/>
            <a:ext cx="457200" cy="525463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2104" name="AutoShape 8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244007" y="2789244"/>
            <a:ext cx="149469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2105" name="AutoShape 9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7174523" y="2789244"/>
            <a:ext cx="148004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1600200" y="1371604"/>
            <a:ext cx="64008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 eaLnBrk="1" hangingPunct="1">
              <a:spcBef>
                <a:spcPct val="50000"/>
              </a:spcBef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7. References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1.	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B.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Guenin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"The Many Flavors of Ball Grid Array Packages,"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Electronics Cooling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Vol. 8., No. 1, February, 2002, pp. 32-40. 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2.	Bruce M.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Guenin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Ph.D., Associate Editor, Sun Microsystems 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	 "Thermal Calculations for Multi-chip Modules” Nov 2002 ,"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Electronics Cooling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3.  	All JEDEC thermal standards can be found at the JEDEC web site, www.jedec.org, in the following series: EIA/JESD51-X. 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4.	B.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Guenin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"1-Dimensional Heat Flow,"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Electronics Cooling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Vol. 3., No. 3, September, 1997, p. 15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5       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Wen-Hwa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 Chen, “An Effective methodology for Thermal Characterization of Electronic Packaging," 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IEEE Trans. Comp., Packaging, Technol.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Vol. 26, No. 1, March 2003, pp. 222-232. </a:t>
            </a:r>
          </a:p>
          <a:p>
            <a:pPr marL="457200" indent="-457200" algn="l" eaLnBrk="1" hangingPunct="1">
              <a:spcBef>
                <a:spcPct val="50000"/>
              </a:spcBef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6	B.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Zahn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"Steady State Thermal Characterization of Multiple Output Devices Using Linear Superposition Theory and a Non-Linear Matrix Multiplier,"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Proceedings SEMI-THERM XIV Conference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, March, 1998, pp. 39-46. </a:t>
            </a:r>
          </a:p>
          <a:p>
            <a:pPr marL="457200" indent="-457200" algn="l" eaLnBrk="1" hangingPunct="1">
              <a:spcBef>
                <a:spcPct val="50000"/>
              </a:spcBef>
            </a:pP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7362093" y="5803900"/>
            <a:ext cx="15357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Cond…</a:t>
            </a:r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1600200" y="431801"/>
            <a:ext cx="6096000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 u="sng" dirty="0"/>
              <a:t>Thermal evaluation of stacked die packages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                    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1026"/>
          <p:cNvSpPr txBox="1">
            <a:spLocks noChangeArrowheads="1"/>
          </p:cNvSpPr>
          <p:nvPr/>
        </p:nvSpPr>
        <p:spPr bwMode="auto">
          <a:xfrm>
            <a:off x="838200" y="1219204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400"/>
          </a:p>
        </p:txBody>
      </p:sp>
      <p:sp>
        <p:nvSpPr>
          <p:cNvPr id="166915" name="Text Box 1027"/>
          <p:cNvSpPr txBox="1">
            <a:spLocks noChangeArrowheads="1"/>
          </p:cNvSpPr>
          <p:nvPr/>
        </p:nvSpPr>
        <p:spPr bwMode="auto">
          <a:xfrm>
            <a:off x="1752600" y="3352805"/>
            <a:ext cx="708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  <a:p>
            <a:pPr algn="l" eaLnBrk="1" hangingPunct="1">
              <a:spcBef>
                <a:spcPct val="50000"/>
              </a:spcBef>
            </a:pPr>
            <a:endParaRPr lang="en-US" sz="2000"/>
          </a:p>
        </p:txBody>
      </p:sp>
      <p:sp>
        <p:nvSpPr>
          <p:cNvPr id="166916" name="AutoShape 1028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3283930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66917" name="AutoShape 1029" descr="http://www.electronics-cooling.com/assets/images/theta_cap.gif"/>
          <p:cNvSpPr>
            <a:spLocks noChangeAspect="1" noChangeArrowheads="1"/>
          </p:cNvSpPr>
          <p:nvPr/>
        </p:nvSpPr>
        <p:spPr bwMode="auto">
          <a:xfrm>
            <a:off x="4082563" y="2789244"/>
            <a:ext cx="161192" cy="160337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66918" name="AutoShape 1030" descr="http://www.electronics-cooling.com/assets/images/2002_november_cc_table2_formula.jpg"/>
          <p:cNvSpPr>
            <a:spLocks noChangeAspect="1" noChangeArrowheads="1"/>
          </p:cNvSpPr>
          <p:nvPr/>
        </p:nvSpPr>
        <p:spPr bwMode="auto">
          <a:xfrm>
            <a:off x="4964723" y="2628906"/>
            <a:ext cx="457200" cy="525463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66919" name="AutoShape 1031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6244007" y="2789244"/>
            <a:ext cx="149469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66920" name="AutoShape 1032" descr="http://www.electronics-cooling.com/assets/images/delta_cap.gif"/>
          <p:cNvSpPr>
            <a:spLocks noChangeAspect="1" noChangeArrowheads="1"/>
          </p:cNvSpPr>
          <p:nvPr/>
        </p:nvSpPr>
        <p:spPr bwMode="auto">
          <a:xfrm>
            <a:off x="7174523" y="2789244"/>
            <a:ext cx="148004" cy="1492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66923" name="Text Box 1035"/>
          <p:cNvSpPr txBox="1">
            <a:spLocks noChangeArrowheads="1"/>
          </p:cNvSpPr>
          <p:nvPr/>
        </p:nvSpPr>
        <p:spPr bwMode="auto">
          <a:xfrm>
            <a:off x="1887417" y="2641601"/>
            <a:ext cx="52050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0066FF"/>
                </a:solidFill>
              </a:rPr>
              <a:t>*Thanks*</a:t>
            </a:r>
          </a:p>
        </p:txBody>
      </p:sp>
      <p:sp>
        <p:nvSpPr>
          <p:cNvPr id="166924" name="Text Box 1036"/>
          <p:cNvSpPr txBox="1">
            <a:spLocks noChangeArrowheads="1"/>
          </p:cNvSpPr>
          <p:nvPr/>
        </p:nvSpPr>
        <p:spPr bwMode="auto">
          <a:xfrm>
            <a:off x="1524001" y="431801"/>
            <a:ext cx="5744308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 i="1" u="sng" dirty="0"/>
              <a:t>Thermal evaluation of stacked die packages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dirty="0"/>
              <a:t>                    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216</Words>
  <Application>Microsoft Office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md.javeed</dc:creator>
  <cp:lastModifiedBy>md.javeed</cp:lastModifiedBy>
  <cp:revision>20</cp:revision>
  <dcterms:created xsi:type="dcterms:W3CDTF">2014-02-03T15:35:39Z</dcterms:created>
  <dcterms:modified xsi:type="dcterms:W3CDTF">2014-02-03T18:24:07Z</dcterms:modified>
</cp:coreProperties>
</file>